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64" r:id="rId2"/>
    <p:sldId id="256" r:id="rId3"/>
    <p:sldId id="257" r:id="rId4"/>
    <p:sldId id="258" r:id="rId5"/>
    <p:sldId id="260" r:id="rId6"/>
    <p:sldId id="259" r:id="rId7"/>
    <p:sldId id="261" r:id="rId8"/>
    <p:sldId id="265" r:id="rId9"/>
    <p:sldId id="262" r:id="rId10"/>
    <p:sldId id="266" r:id="rId11"/>
    <p:sldId id="263"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g>
</file>

<file path=ppt/media/image3.png>
</file>

<file path=ppt/media/image4.png>
</file>

<file path=ppt/media/image5.jpe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8DFB075D-43F1-4EBF-A52B-050638AED6F1}" type="datetimeFigureOut">
              <a:rPr lang="en-IN" smtClean="0"/>
              <a:t>05-12-2018</a:t>
            </a:fld>
            <a:endParaRPr lang="en-IN"/>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IN"/>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FD2DA04F-4077-4585-9CAD-91F0E0CB35C2}" type="slidenum">
              <a:rPr lang="en-IN" smtClean="0"/>
              <a:t>‹#›</a:t>
            </a:fld>
            <a:endParaRPr lang="en-IN"/>
          </a:p>
        </p:txBody>
      </p:sp>
    </p:spTree>
    <p:extLst>
      <p:ext uri="{BB962C8B-B14F-4D97-AF65-F5344CB8AC3E}">
        <p14:creationId xmlns:p14="http://schemas.microsoft.com/office/powerpoint/2010/main" val="218472067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FB075D-43F1-4EBF-A52B-050638AED6F1}" type="datetimeFigureOut">
              <a:rPr lang="en-IN" smtClean="0"/>
              <a:t>05-12-2018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D2DA04F-4077-4585-9CAD-91F0E0CB35C2}" type="slidenum">
              <a:rPr lang="en-IN" smtClean="0"/>
              <a:t>‹#›</a:t>
            </a:fld>
            <a:endParaRPr lang="en-IN"/>
          </a:p>
        </p:txBody>
      </p:sp>
    </p:spTree>
    <p:extLst>
      <p:ext uri="{BB962C8B-B14F-4D97-AF65-F5344CB8AC3E}">
        <p14:creationId xmlns:p14="http://schemas.microsoft.com/office/powerpoint/2010/main" val="37487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FB075D-43F1-4EBF-A52B-050638AED6F1}" type="datetimeFigureOut">
              <a:rPr lang="en-IN" smtClean="0"/>
              <a:t>05-12-2018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D2DA04F-4077-4585-9CAD-91F0E0CB35C2}" type="slidenum">
              <a:rPr lang="en-IN" smtClean="0"/>
              <a:t>‹#›</a:t>
            </a:fld>
            <a:endParaRPr lang="en-IN"/>
          </a:p>
        </p:txBody>
      </p:sp>
    </p:spTree>
    <p:extLst>
      <p:ext uri="{BB962C8B-B14F-4D97-AF65-F5344CB8AC3E}">
        <p14:creationId xmlns:p14="http://schemas.microsoft.com/office/powerpoint/2010/main" val="3655051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DFB075D-43F1-4EBF-A52B-050638AED6F1}" type="datetimeFigureOut">
              <a:rPr lang="en-IN" smtClean="0"/>
              <a:t>05-12-2018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D2DA04F-4077-4585-9CAD-91F0E0CB35C2}" type="slidenum">
              <a:rPr lang="en-IN" smtClean="0"/>
              <a:t>‹#›</a:t>
            </a:fld>
            <a:endParaRPr lang="en-IN"/>
          </a:p>
        </p:txBody>
      </p:sp>
    </p:spTree>
    <p:extLst>
      <p:ext uri="{BB962C8B-B14F-4D97-AF65-F5344CB8AC3E}">
        <p14:creationId xmlns:p14="http://schemas.microsoft.com/office/powerpoint/2010/main" val="3899132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8DFB075D-43F1-4EBF-A52B-050638AED6F1}" type="datetimeFigureOut">
              <a:rPr lang="en-IN" smtClean="0"/>
              <a:t>05-12-2018</a:t>
            </a:fld>
            <a:endParaRPr lang="en-IN"/>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IN"/>
          </a:p>
        </p:txBody>
      </p:sp>
      <p:sp>
        <p:nvSpPr>
          <p:cNvPr id="6" name="Slide Number Placeholder 5"/>
          <p:cNvSpPr>
            <a:spLocks noGrp="1"/>
          </p:cNvSpPr>
          <p:nvPr>
            <p:ph type="sldNum" sz="quarter" idx="12"/>
          </p:nvPr>
        </p:nvSpPr>
        <p:spPr>
          <a:xfrm>
            <a:off x="8604504" y="5211060"/>
            <a:ext cx="2112264" cy="228600"/>
          </a:xfrm>
        </p:spPr>
        <p:txBody>
          <a:bodyPr/>
          <a:lstStyle/>
          <a:p>
            <a:fld id="{FD2DA04F-4077-4585-9CAD-91F0E0CB35C2}" type="slidenum">
              <a:rPr lang="en-IN" smtClean="0"/>
              <a:t>‹#›</a:t>
            </a:fld>
            <a:endParaRPr lang="en-IN"/>
          </a:p>
        </p:txBody>
      </p:sp>
    </p:spTree>
    <p:extLst>
      <p:ext uri="{BB962C8B-B14F-4D97-AF65-F5344CB8AC3E}">
        <p14:creationId xmlns:p14="http://schemas.microsoft.com/office/powerpoint/2010/main" val="185717647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DFB075D-43F1-4EBF-A52B-050638AED6F1}" type="datetimeFigureOut">
              <a:rPr lang="en-IN" smtClean="0"/>
              <a:t>05-12-2018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D2DA04F-4077-4585-9CAD-91F0E0CB35C2}" type="slidenum">
              <a:rPr lang="en-IN" smtClean="0"/>
              <a:t>‹#›</a:t>
            </a:fld>
            <a:endParaRPr lang="en-IN"/>
          </a:p>
        </p:txBody>
      </p:sp>
    </p:spTree>
    <p:extLst>
      <p:ext uri="{BB962C8B-B14F-4D97-AF65-F5344CB8AC3E}">
        <p14:creationId xmlns:p14="http://schemas.microsoft.com/office/powerpoint/2010/main" val="980227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DFB075D-43F1-4EBF-A52B-050638AED6F1}" type="datetimeFigureOut">
              <a:rPr lang="en-IN" smtClean="0"/>
              <a:t>05-12-2018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D2DA04F-4077-4585-9CAD-91F0E0CB35C2}" type="slidenum">
              <a:rPr lang="en-IN" smtClean="0"/>
              <a:t>‹#›</a:t>
            </a:fld>
            <a:endParaRPr lang="en-IN"/>
          </a:p>
        </p:txBody>
      </p:sp>
    </p:spTree>
    <p:extLst>
      <p:ext uri="{BB962C8B-B14F-4D97-AF65-F5344CB8AC3E}">
        <p14:creationId xmlns:p14="http://schemas.microsoft.com/office/powerpoint/2010/main" val="4004562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DFB075D-43F1-4EBF-A52B-050638AED6F1}" type="datetimeFigureOut">
              <a:rPr lang="en-IN" smtClean="0"/>
              <a:t>05-12-2018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D2DA04F-4077-4585-9CAD-91F0E0CB35C2}" type="slidenum">
              <a:rPr lang="en-IN" smtClean="0"/>
              <a:t>‹#›</a:t>
            </a:fld>
            <a:endParaRPr lang="en-IN"/>
          </a:p>
        </p:txBody>
      </p:sp>
    </p:spTree>
    <p:extLst>
      <p:ext uri="{BB962C8B-B14F-4D97-AF65-F5344CB8AC3E}">
        <p14:creationId xmlns:p14="http://schemas.microsoft.com/office/powerpoint/2010/main" val="2835908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FB075D-43F1-4EBF-A52B-050638AED6F1}" type="datetimeFigureOut">
              <a:rPr lang="en-IN" smtClean="0"/>
              <a:t>05-12-2018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D2DA04F-4077-4585-9CAD-91F0E0CB35C2}" type="slidenum">
              <a:rPr lang="en-IN" smtClean="0"/>
              <a:t>‹#›</a:t>
            </a:fld>
            <a:endParaRPr lang="en-IN"/>
          </a:p>
        </p:txBody>
      </p:sp>
    </p:spTree>
    <p:extLst>
      <p:ext uri="{BB962C8B-B14F-4D97-AF65-F5344CB8AC3E}">
        <p14:creationId xmlns:p14="http://schemas.microsoft.com/office/powerpoint/2010/main" val="3180980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8DFB075D-43F1-4EBF-A52B-050638AED6F1}" type="datetimeFigureOut">
              <a:rPr lang="en-IN" smtClean="0"/>
              <a:t>05-12-2018</a:t>
            </a:fld>
            <a:endParaRPr lang="en-IN"/>
          </a:p>
        </p:txBody>
      </p:sp>
      <p:sp>
        <p:nvSpPr>
          <p:cNvPr id="9" name="Footer Placeholder 8"/>
          <p:cNvSpPr>
            <a:spLocks noGrp="1"/>
          </p:cNvSpPr>
          <p:nvPr>
            <p:ph type="ftr" sz="quarter" idx="11"/>
          </p:nvPr>
        </p:nvSpPr>
        <p:spPr/>
        <p:txBody>
          <a:bodyPr/>
          <a:lstStyle>
            <a:lvl1pPr algn="r">
              <a:defRPr/>
            </a:lvl1pPr>
          </a:lstStyle>
          <a:p>
            <a:endParaRPr lang="en-IN"/>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FD2DA04F-4077-4585-9CAD-91F0E0CB35C2}" type="slidenum">
              <a:rPr lang="en-IN" smtClean="0"/>
              <a:t>‹#›</a:t>
            </a:fld>
            <a:endParaRPr lang="en-IN"/>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056931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8DFB075D-43F1-4EBF-A52B-050638AED6F1}" type="datetimeFigureOut">
              <a:rPr lang="en-IN" smtClean="0"/>
              <a:t>05-12-2018</a:t>
            </a:fld>
            <a:endParaRPr lang="en-IN"/>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IN"/>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FD2DA04F-4077-4585-9CAD-91F0E0CB35C2}" type="slidenum">
              <a:rPr lang="en-IN" smtClean="0"/>
              <a:t>‹#›</a:t>
            </a:fld>
            <a:endParaRPr lang="en-IN"/>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68036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8DFB075D-43F1-4EBF-A52B-050638AED6F1}" type="datetimeFigureOut">
              <a:rPr lang="en-IN" smtClean="0"/>
              <a:t>05-12-2018</a:t>
            </a:fld>
            <a:endParaRPr lang="en-IN"/>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IN"/>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D2DA04F-4077-4585-9CAD-91F0E0CB35C2}" type="slidenum">
              <a:rPr lang="en-IN" smtClean="0"/>
              <a:t>‹#›</a:t>
            </a:fld>
            <a:endParaRPr lang="en-IN"/>
          </a:p>
        </p:txBody>
      </p:sp>
    </p:spTree>
    <p:extLst>
      <p:ext uri="{BB962C8B-B14F-4D97-AF65-F5344CB8AC3E}">
        <p14:creationId xmlns:p14="http://schemas.microsoft.com/office/powerpoint/2010/main" val="4253323529"/>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5" name="Picture 2" descr="Image result for hong kong flag">
            <a:extLst>
              <a:ext uri="{FF2B5EF4-FFF2-40B4-BE49-F238E27FC236}">
                <a16:creationId xmlns:a16="http://schemas.microsoft.com/office/drawing/2014/main" id="{89B81752-EEFB-47E7-969D-E95055C942B4}"/>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7490" b="824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53421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60421-E63D-477F-A434-6A526A578D28}"/>
              </a:ext>
            </a:extLst>
          </p:cNvPr>
          <p:cNvSpPr>
            <a:spLocks noGrp="1"/>
          </p:cNvSpPr>
          <p:nvPr>
            <p:ph type="title"/>
          </p:nvPr>
        </p:nvSpPr>
        <p:spPr/>
        <p:txBody>
          <a:bodyPr>
            <a:normAutofit/>
          </a:bodyPr>
          <a:lstStyle/>
          <a:p>
            <a:r>
              <a:rPr lang="en-US" sz="4300" b="1" dirty="0"/>
              <a:t>Why visit </a:t>
            </a:r>
            <a:r>
              <a:rPr lang="en-US" sz="4300" b="1" dirty="0" err="1"/>
              <a:t>Mong</a:t>
            </a:r>
            <a:r>
              <a:rPr lang="en-US" sz="4300" b="1" dirty="0"/>
              <a:t> </a:t>
            </a:r>
            <a:r>
              <a:rPr lang="en-US" sz="4300" b="1" dirty="0" err="1"/>
              <a:t>Kok</a:t>
            </a:r>
            <a:r>
              <a:rPr lang="en-US" sz="4300" b="1" dirty="0"/>
              <a:t>?</a:t>
            </a:r>
            <a:endParaRPr lang="en-IN" sz="4300" b="1" dirty="0"/>
          </a:p>
        </p:txBody>
      </p:sp>
      <p:sp>
        <p:nvSpPr>
          <p:cNvPr id="3" name="Content Placeholder 2">
            <a:extLst>
              <a:ext uri="{FF2B5EF4-FFF2-40B4-BE49-F238E27FC236}">
                <a16:creationId xmlns:a16="http://schemas.microsoft.com/office/drawing/2014/main" id="{9DE3374C-5B1E-4162-91D5-2D3A8BE3192E}"/>
              </a:ext>
            </a:extLst>
          </p:cNvPr>
          <p:cNvSpPr>
            <a:spLocks noGrp="1"/>
          </p:cNvSpPr>
          <p:nvPr>
            <p:ph idx="1"/>
          </p:nvPr>
        </p:nvSpPr>
        <p:spPr/>
        <p:txBody>
          <a:bodyPr>
            <a:normAutofit fontScale="92500"/>
          </a:bodyPr>
          <a:lstStyle/>
          <a:p>
            <a:r>
              <a:rPr lang="en-US" sz="2400" dirty="0" err="1"/>
              <a:t>Mong</a:t>
            </a:r>
            <a:r>
              <a:rPr lang="en-US" sz="2400" dirty="0"/>
              <a:t> </a:t>
            </a:r>
            <a:r>
              <a:rPr lang="en-US" sz="2400" dirty="0" err="1"/>
              <a:t>Kok</a:t>
            </a:r>
            <a:r>
              <a:rPr lang="en-US" sz="2400" dirty="0"/>
              <a:t> is Hong Kong’s most congested shopping and residential district, but don’t let that scare you away.  The neon-bathed historic streets that wind through one of the densest parts of the world are worth visiting - just for the ‘</a:t>
            </a:r>
            <a:r>
              <a:rPr lang="en-US" sz="2400" dirty="0" err="1"/>
              <a:t>peoplescapes</a:t>
            </a:r>
            <a:r>
              <a:rPr lang="en-US" sz="2400" dirty="0"/>
              <a:t>’ alone. It just so happens that the shopping is excellent too.</a:t>
            </a:r>
          </a:p>
          <a:p>
            <a:r>
              <a:rPr lang="en-US" sz="2400" dirty="0"/>
              <a:t>The </a:t>
            </a:r>
            <a:r>
              <a:rPr lang="en-US" sz="2400" dirty="0" err="1"/>
              <a:t>neighbourhood</a:t>
            </a:r>
            <a:r>
              <a:rPr lang="en-US" sz="2400" dirty="0"/>
              <a:t> includes one of Hong Kong’s most popular markets, the Ladies' Market, and also has a ton of shopping streets, which are a common feature in southern China. Conveniently, these are where a cluster of merchants sell one type of product on a single street. </a:t>
            </a:r>
            <a:r>
              <a:rPr lang="en-US" sz="2400" dirty="0" err="1"/>
              <a:t>Mong</a:t>
            </a:r>
            <a:r>
              <a:rPr lang="en-US" sz="2400" dirty="0"/>
              <a:t> </a:t>
            </a:r>
            <a:r>
              <a:rPr lang="en-US" sz="2400" dirty="0" err="1"/>
              <a:t>Kok</a:t>
            </a:r>
            <a:r>
              <a:rPr lang="en-US" sz="2400" dirty="0"/>
              <a:t> has entire streets and street sections dedicated to the sale of goldfish, flowers, birds, sneakers, and kitchenware.</a:t>
            </a:r>
          </a:p>
          <a:p>
            <a:endParaRPr lang="en-IN" dirty="0"/>
          </a:p>
        </p:txBody>
      </p:sp>
    </p:spTree>
    <p:extLst>
      <p:ext uri="{BB962C8B-B14F-4D97-AF65-F5344CB8AC3E}">
        <p14:creationId xmlns:p14="http://schemas.microsoft.com/office/powerpoint/2010/main" val="3708619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106" name="Picture 4" descr="https://upload.wikimedia.org/wikipedia/commons/5/5e/Vista_del_Puerto_de_Victoria_desde_Sky100%2C_Hong_Kong%2C_2013-08-09%2C_DD_10.JPG">
            <a:extLst>
              <a:ext uri="{FF2B5EF4-FFF2-40B4-BE49-F238E27FC236}">
                <a16:creationId xmlns:a16="http://schemas.microsoft.com/office/drawing/2014/main" id="{5A681D17-82B1-431C-A9AD-036D59904E2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886" b="8209"/>
          <a:stretch/>
        </p:blipFill>
        <p:spPr bwMode="auto">
          <a:xfrm>
            <a:off x="-1"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5B3EDD4-4197-48D7-BA30-E333944AA674}"/>
              </a:ext>
            </a:extLst>
          </p:cNvPr>
          <p:cNvSpPr>
            <a:spLocks noGrp="1"/>
          </p:cNvSpPr>
          <p:nvPr>
            <p:ph type="title"/>
          </p:nvPr>
        </p:nvSpPr>
        <p:spPr>
          <a:xfrm>
            <a:off x="709448" y="1913950"/>
            <a:ext cx="4204137" cy="1342754"/>
          </a:xfrm>
        </p:spPr>
        <p:txBody>
          <a:bodyPr vert="horz" lIns="91440" tIns="45720" rIns="91440" bIns="45720" rtlCol="0">
            <a:normAutofit/>
          </a:bodyPr>
          <a:lstStyle/>
          <a:p>
            <a:pPr algn="ctr"/>
            <a:r>
              <a:rPr lang="en-US" sz="3600"/>
              <a:t>Tsim Sha Tsui</a:t>
            </a:r>
          </a:p>
        </p:txBody>
      </p:sp>
      <p:sp>
        <p:nvSpPr>
          <p:cNvPr id="6" name="TextBox 5">
            <a:extLst>
              <a:ext uri="{FF2B5EF4-FFF2-40B4-BE49-F238E27FC236}">
                <a16:creationId xmlns:a16="http://schemas.microsoft.com/office/drawing/2014/main" id="{33D0FC98-DF07-4B31-B5BD-76B1C2C92E65}"/>
              </a:ext>
            </a:extLst>
          </p:cNvPr>
          <p:cNvSpPr txBox="1"/>
          <p:nvPr/>
        </p:nvSpPr>
        <p:spPr>
          <a:xfrm>
            <a:off x="-1" y="0"/>
            <a:ext cx="12192001" cy="523220"/>
          </a:xfrm>
          <a:prstGeom prst="rect">
            <a:avLst/>
          </a:prstGeom>
          <a:noFill/>
        </p:spPr>
        <p:txBody>
          <a:bodyPr wrap="square" rtlCol="0">
            <a:spAutoFit/>
          </a:bodyPr>
          <a:lstStyle/>
          <a:p>
            <a:pPr algn="ctr"/>
            <a:r>
              <a:rPr lang="en-US" sz="2800" dirty="0" err="1">
                <a:solidFill>
                  <a:schemeClr val="bg1"/>
                </a:solidFill>
              </a:rPr>
              <a:t>Tsim</a:t>
            </a:r>
            <a:r>
              <a:rPr lang="en-US" sz="2800" dirty="0">
                <a:solidFill>
                  <a:schemeClr val="bg1"/>
                </a:solidFill>
              </a:rPr>
              <a:t> Sha </a:t>
            </a:r>
            <a:r>
              <a:rPr lang="en-US" sz="2800" dirty="0" err="1">
                <a:solidFill>
                  <a:schemeClr val="bg1"/>
                </a:solidFill>
              </a:rPr>
              <a:t>Tsui</a:t>
            </a:r>
            <a:endParaRPr lang="en-IN" sz="2800" dirty="0">
              <a:solidFill>
                <a:schemeClr val="bg1"/>
              </a:solidFill>
            </a:endParaRPr>
          </a:p>
        </p:txBody>
      </p:sp>
    </p:spTree>
    <p:extLst>
      <p:ext uri="{BB962C8B-B14F-4D97-AF65-F5344CB8AC3E}">
        <p14:creationId xmlns:p14="http://schemas.microsoft.com/office/powerpoint/2010/main" val="3667289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F73A4-E39E-4C1C-B03E-FBF8FFCE7941}"/>
              </a:ext>
            </a:extLst>
          </p:cNvPr>
          <p:cNvSpPr>
            <a:spLocks noGrp="1"/>
          </p:cNvSpPr>
          <p:nvPr>
            <p:ph type="title"/>
          </p:nvPr>
        </p:nvSpPr>
        <p:spPr/>
        <p:txBody>
          <a:bodyPr/>
          <a:lstStyle/>
          <a:p>
            <a:r>
              <a:rPr lang="en-US" sz="4300" b="1" dirty="0"/>
              <a:t>Why visit </a:t>
            </a:r>
            <a:r>
              <a:rPr lang="en-US" sz="4300" b="1" dirty="0" err="1"/>
              <a:t>Tsim</a:t>
            </a:r>
            <a:r>
              <a:rPr lang="en-US" sz="4300" b="1" dirty="0"/>
              <a:t> Sha </a:t>
            </a:r>
            <a:r>
              <a:rPr lang="en-US" sz="4300" b="1" dirty="0" err="1"/>
              <a:t>Tsui</a:t>
            </a:r>
            <a:r>
              <a:rPr lang="en-US" sz="4300" b="1" dirty="0"/>
              <a:t>?</a:t>
            </a:r>
            <a:endParaRPr lang="en-IN" sz="4300" b="1" dirty="0"/>
          </a:p>
        </p:txBody>
      </p:sp>
      <p:sp>
        <p:nvSpPr>
          <p:cNvPr id="3" name="Content Placeholder 2">
            <a:extLst>
              <a:ext uri="{FF2B5EF4-FFF2-40B4-BE49-F238E27FC236}">
                <a16:creationId xmlns:a16="http://schemas.microsoft.com/office/drawing/2014/main" id="{EF535F37-D2CE-470E-A661-727F8032D78C}"/>
              </a:ext>
            </a:extLst>
          </p:cNvPr>
          <p:cNvSpPr>
            <a:spLocks noGrp="1"/>
          </p:cNvSpPr>
          <p:nvPr>
            <p:ph idx="1"/>
          </p:nvPr>
        </p:nvSpPr>
        <p:spPr/>
        <p:txBody>
          <a:bodyPr>
            <a:normAutofit fontScale="77500" lnSpcReduction="20000"/>
          </a:bodyPr>
          <a:lstStyle/>
          <a:p>
            <a:pPr>
              <a:lnSpc>
                <a:spcPct val="110000"/>
              </a:lnSpc>
            </a:pPr>
            <a:r>
              <a:rPr lang="en-US" sz="2200" dirty="0" err="1"/>
              <a:t>Tsim</a:t>
            </a:r>
            <a:r>
              <a:rPr lang="en-US" sz="2200" dirty="0"/>
              <a:t> Sha </a:t>
            </a:r>
            <a:r>
              <a:rPr lang="en-US" sz="2200" dirty="0" err="1"/>
              <a:t>Tsui</a:t>
            </a:r>
            <a:r>
              <a:rPr lang="en-US" sz="2200" dirty="0"/>
              <a:t> is one of the most important and bustling districts of Hong Kong. It’s where you can find large shopping malls, a ferry pier, lively and vibrant streets, galleries, and a variety of restaurants. Tourists can spend a busy and culturally stimulating day enjoying what the district has to offer as there’s plenty of scenic spots, here’s our selection of the best.</a:t>
            </a:r>
          </a:p>
          <a:p>
            <a:pPr>
              <a:lnSpc>
                <a:spcPct val="110000"/>
              </a:lnSpc>
            </a:pPr>
            <a:r>
              <a:rPr lang="en-US" sz="2200" dirty="0"/>
              <a:t>If you want to have a relaxing walk in </a:t>
            </a:r>
            <a:r>
              <a:rPr lang="en-US" sz="2200" dirty="0" err="1"/>
              <a:t>Tsim</a:t>
            </a:r>
            <a:r>
              <a:rPr lang="en-US" sz="2200" dirty="0"/>
              <a:t> Sha </a:t>
            </a:r>
            <a:r>
              <a:rPr lang="en-US" sz="2200" dirty="0" err="1"/>
              <a:t>Tsui</a:t>
            </a:r>
            <a:r>
              <a:rPr lang="en-US" sz="2200" dirty="0"/>
              <a:t>, Kowloon Park is the perfect place for you. It’s where you can surround yourself with an abundance of plants and greenery, and take part in numerous activities, such as swimming, bird watching, and football. The area was originally the Whitfield Barracks, a military area for the British Army. In 1970, it became Kowloon Park, complete with 13.3 hectares (33 acres) of space, making it one of the best parks in Hong Kong.</a:t>
            </a:r>
          </a:p>
          <a:p>
            <a:pPr>
              <a:lnSpc>
                <a:spcPct val="110000"/>
              </a:lnSpc>
            </a:pPr>
            <a:r>
              <a:rPr lang="en-US" sz="2200" dirty="0" err="1"/>
              <a:t>Tsim</a:t>
            </a:r>
            <a:r>
              <a:rPr lang="en-US" sz="2200" dirty="0"/>
              <a:t> Sha </a:t>
            </a:r>
            <a:r>
              <a:rPr lang="en-US" sz="2200" dirty="0" err="1"/>
              <a:t>Tsui</a:t>
            </a:r>
            <a:r>
              <a:rPr lang="en-US" sz="2200" dirty="0"/>
              <a:t> Ferry Pier, also known as the Star Ferry Pier, is one of the most important landmarks in the district. The star ferries have been carrying passengers from Kowloon to Hong Kong Island since the 1880s. Although many new road and rail systems have been established, people still love taking the ferry as it allows passengers to take an up-close look at the stunning harbor, which is a significant aspect of Hong Kong culture.</a:t>
            </a:r>
            <a:endParaRPr lang="en-IN" sz="2200" dirty="0"/>
          </a:p>
        </p:txBody>
      </p:sp>
    </p:spTree>
    <p:extLst>
      <p:ext uri="{BB962C8B-B14F-4D97-AF65-F5344CB8AC3E}">
        <p14:creationId xmlns:p14="http://schemas.microsoft.com/office/powerpoint/2010/main" val="1608026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E9D14-644E-4889-8CCF-4B09A50890BC}"/>
              </a:ext>
            </a:extLst>
          </p:cNvPr>
          <p:cNvSpPr>
            <a:spLocks noGrp="1"/>
          </p:cNvSpPr>
          <p:nvPr>
            <p:ph type="ctrTitle"/>
          </p:nvPr>
        </p:nvSpPr>
        <p:spPr/>
        <p:txBody>
          <a:bodyPr/>
          <a:lstStyle/>
          <a:p>
            <a:r>
              <a:rPr lang="en-IN" b="1" dirty="0"/>
              <a:t>Kowloon in 24 Hours</a:t>
            </a:r>
            <a:endParaRPr lang="en-IN" dirty="0"/>
          </a:p>
        </p:txBody>
      </p:sp>
      <p:sp>
        <p:nvSpPr>
          <p:cNvPr id="3" name="Subtitle 2">
            <a:extLst>
              <a:ext uri="{FF2B5EF4-FFF2-40B4-BE49-F238E27FC236}">
                <a16:creationId xmlns:a16="http://schemas.microsoft.com/office/drawing/2014/main" id="{F7BD4F74-23F2-4200-9FCE-87BB5F5AAC1F}"/>
              </a:ext>
            </a:extLst>
          </p:cNvPr>
          <p:cNvSpPr>
            <a:spLocks noGrp="1"/>
          </p:cNvSpPr>
          <p:nvPr>
            <p:ph type="subTitle" idx="1"/>
          </p:nvPr>
        </p:nvSpPr>
        <p:spPr/>
        <p:txBody>
          <a:bodyPr/>
          <a:lstStyle/>
          <a:p>
            <a:r>
              <a:rPr lang="en-IN"/>
              <a:t>Rhea Nayyar, Adhar Sharma, Hoi Ying Li (Bonnie)</a:t>
            </a:r>
            <a:endParaRPr lang="en-IN" dirty="0"/>
          </a:p>
        </p:txBody>
      </p:sp>
    </p:spTree>
    <p:extLst>
      <p:ext uri="{BB962C8B-B14F-4D97-AF65-F5344CB8AC3E}">
        <p14:creationId xmlns:p14="http://schemas.microsoft.com/office/powerpoint/2010/main" val="2975728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C3BC6-8726-4CCE-8466-9E3606ED7514}"/>
              </a:ext>
            </a:extLst>
          </p:cNvPr>
          <p:cNvSpPr>
            <a:spLocks noGrp="1"/>
          </p:cNvSpPr>
          <p:nvPr>
            <p:ph type="title"/>
          </p:nvPr>
        </p:nvSpPr>
        <p:spPr/>
        <p:txBody>
          <a:bodyPr/>
          <a:lstStyle/>
          <a:p>
            <a:r>
              <a:rPr lang="en-IN" b="1" dirty="0"/>
              <a:t>Why visit Kowloon?</a:t>
            </a:r>
            <a:endParaRPr lang="en-IN" dirty="0"/>
          </a:p>
        </p:txBody>
      </p:sp>
      <p:sp>
        <p:nvSpPr>
          <p:cNvPr id="3" name="Content Placeholder 2">
            <a:extLst>
              <a:ext uri="{FF2B5EF4-FFF2-40B4-BE49-F238E27FC236}">
                <a16:creationId xmlns:a16="http://schemas.microsoft.com/office/drawing/2014/main" id="{8CDCC23D-1353-4724-92E9-9AF403A646C5}"/>
              </a:ext>
            </a:extLst>
          </p:cNvPr>
          <p:cNvSpPr>
            <a:spLocks noGrp="1"/>
          </p:cNvSpPr>
          <p:nvPr>
            <p:ph idx="1"/>
          </p:nvPr>
        </p:nvSpPr>
        <p:spPr/>
        <p:txBody>
          <a:bodyPr>
            <a:normAutofit/>
          </a:bodyPr>
          <a:lstStyle/>
          <a:p>
            <a:pPr fontAlgn="base"/>
            <a:r>
              <a:rPr lang="en-US" sz="2400" dirty="0"/>
              <a:t>Popular spots for local people (adults, young people, the elderly…)  to hang around</a:t>
            </a:r>
          </a:p>
          <a:p>
            <a:pPr fontAlgn="base"/>
            <a:r>
              <a:rPr lang="en-US" sz="2400" dirty="0"/>
              <a:t>Local businesses</a:t>
            </a:r>
          </a:p>
          <a:p>
            <a:pPr fontAlgn="base"/>
            <a:r>
              <a:rPr lang="en-US" sz="2400" dirty="0"/>
              <a:t>Tourist-friendly </a:t>
            </a:r>
          </a:p>
          <a:p>
            <a:pPr fontAlgn="base"/>
            <a:r>
              <a:rPr lang="en-US" sz="2400" dirty="0"/>
              <a:t>A combination of urban life style and culture</a:t>
            </a:r>
          </a:p>
          <a:p>
            <a:pPr fontAlgn="base"/>
            <a:r>
              <a:rPr lang="en-US" sz="2400" dirty="0"/>
              <a:t>Great local cuisine</a:t>
            </a:r>
          </a:p>
        </p:txBody>
      </p:sp>
    </p:spTree>
    <p:extLst>
      <p:ext uri="{BB962C8B-B14F-4D97-AF65-F5344CB8AC3E}">
        <p14:creationId xmlns:p14="http://schemas.microsoft.com/office/powerpoint/2010/main" val="2151916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D3C479D-150C-48E6-B655-D2AF395253BA}"/>
              </a:ext>
            </a:extLst>
          </p:cNvPr>
          <p:cNvPicPr>
            <a:picLocks noGrp="1" noChangeAspect="1"/>
          </p:cNvPicPr>
          <p:nvPr>
            <p:ph idx="1"/>
          </p:nvPr>
        </p:nvPicPr>
        <p:blipFill>
          <a:blip r:embed="rId2"/>
          <a:stretch>
            <a:fillRect/>
          </a:stretch>
        </p:blipFill>
        <p:spPr>
          <a:xfrm>
            <a:off x="643467" y="689102"/>
            <a:ext cx="10905066" cy="5479794"/>
          </a:xfrm>
          <a:prstGeom prst="rect">
            <a:avLst/>
          </a:prstGeom>
        </p:spPr>
      </p:pic>
    </p:spTree>
    <p:extLst>
      <p:ext uri="{BB962C8B-B14F-4D97-AF65-F5344CB8AC3E}">
        <p14:creationId xmlns:p14="http://schemas.microsoft.com/office/powerpoint/2010/main" val="1918889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CF9A2BAF-0F59-46A1-ADAE-18D8745493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2"/>
          </a:solidFill>
          <a:ln w="6350" cap="flat" cmpd="sng" algn="ctr">
            <a:noFill/>
            <a:prstDash val="solid"/>
          </a:ln>
          <a:effectLst>
            <a:softEdge rad="0"/>
          </a:effectLst>
        </p:spPr>
      </p:sp>
      <p:pic>
        <p:nvPicPr>
          <p:cNvPr id="1029" name="Picture 2" descr="Image result for wong tai sin temple">
            <a:extLst>
              <a:ext uri="{FF2B5EF4-FFF2-40B4-BE49-F238E27FC236}">
                <a16:creationId xmlns:a16="http://schemas.microsoft.com/office/drawing/2014/main" id="{43D220BA-3B14-4EF1-BE0C-C110DF87D6F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287" b="3127"/>
          <a:stretch/>
        </p:blipFill>
        <p:spPr bwMode="auto">
          <a:xfrm>
            <a:off x="0" y="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CF70798-4438-4E97-B17A-207FF82C27B6}"/>
              </a:ext>
            </a:extLst>
          </p:cNvPr>
          <p:cNvSpPr txBox="1"/>
          <p:nvPr/>
        </p:nvSpPr>
        <p:spPr>
          <a:xfrm>
            <a:off x="0" y="237744"/>
            <a:ext cx="12191999" cy="523220"/>
          </a:xfrm>
          <a:prstGeom prst="rect">
            <a:avLst/>
          </a:prstGeom>
          <a:noFill/>
        </p:spPr>
        <p:txBody>
          <a:bodyPr wrap="square" rtlCol="0">
            <a:spAutoFit/>
          </a:bodyPr>
          <a:lstStyle/>
          <a:p>
            <a:pPr algn="ctr"/>
            <a:r>
              <a:rPr lang="en-US" sz="2800" dirty="0"/>
              <a:t>Wong Tai Sin</a:t>
            </a:r>
            <a:endParaRPr lang="en-IN" sz="2800" dirty="0"/>
          </a:p>
        </p:txBody>
      </p:sp>
    </p:spTree>
    <p:extLst>
      <p:ext uri="{BB962C8B-B14F-4D97-AF65-F5344CB8AC3E}">
        <p14:creationId xmlns:p14="http://schemas.microsoft.com/office/powerpoint/2010/main" val="586425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07C04-AE0B-4402-96F5-0663857BC6DB}"/>
              </a:ext>
            </a:extLst>
          </p:cNvPr>
          <p:cNvSpPr>
            <a:spLocks noGrp="1"/>
          </p:cNvSpPr>
          <p:nvPr>
            <p:ph type="title"/>
          </p:nvPr>
        </p:nvSpPr>
        <p:spPr/>
        <p:txBody>
          <a:bodyPr>
            <a:normAutofit fontScale="90000"/>
          </a:bodyPr>
          <a:lstStyle/>
          <a:p>
            <a:r>
              <a:rPr lang="en-US" b="1" dirty="0"/>
              <a:t>Why visit the Wong Tai Sin Temple?</a:t>
            </a:r>
            <a:endParaRPr lang="en-IN" dirty="0"/>
          </a:p>
        </p:txBody>
      </p:sp>
      <p:sp>
        <p:nvSpPr>
          <p:cNvPr id="3" name="Content Placeholder 2">
            <a:extLst>
              <a:ext uri="{FF2B5EF4-FFF2-40B4-BE49-F238E27FC236}">
                <a16:creationId xmlns:a16="http://schemas.microsoft.com/office/drawing/2014/main" id="{0D93B890-115A-412B-BF7A-17CA6F5AA621}"/>
              </a:ext>
            </a:extLst>
          </p:cNvPr>
          <p:cNvSpPr>
            <a:spLocks noGrp="1"/>
          </p:cNvSpPr>
          <p:nvPr>
            <p:ph idx="1"/>
          </p:nvPr>
        </p:nvSpPr>
        <p:spPr/>
        <p:txBody>
          <a:bodyPr>
            <a:normAutofit/>
          </a:bodyPr>
          <a:lstStyle/>
          <a:p>
            <a:r>
              <a:rPr lang="en-IN" sz="2400" dirty="0"/>
              <a:t>Religious beliefs - </a:t>
            </a:r>
            <a:r>
              <a:rPr lang="en-US" sz="2400" dirty="0"/>
              <a:t>Home to three religions (Taoism, Confucianism, Buddhism)</a:t>
            </a:r>
          </a:p>
          <a:p>
            <a:r>
              <a:rPr lang="en-US" sz="2400" i="1" dirty="0"/>
              <a:t>Feng Shui</a:t>
            </a:r>
            <a:r>
              <a:rPr lang="en-US" sz="2400" dirty="0"/>
              <a:t> enthusiasts may notice structures representing the five geomantic elements: the Bronze Pavilion (metal); the Archives Hall (wood); the Yuk </a:t>
            </a:r>
            <a:r>
              <a:rPr lang="en-US" sz="2400" dirty="0" err="1"/>
              <a:t>Yik</a:t>
            </a:r>
            <a:r>
              <a:rPr lang="en-US" sz="2400" dirty="0"/>
              <a:t> Fountain (water); the Yue Heung Shrine (fire), where the Buddha of the Lighting Lamp is worshipped; and the Earth Wall (earth). Other areas of the complex include the Three Saints Hall, the Confucian Hall and the extravagantly colorful Good Wish Garden that is lavishly decorated with </a:t>
            </a:r>
            <a:r>
              <a:rPr lang="en-US" sz="2400" i="1" dirty="0"/>
              <a:t>chinoiserie.</a:t>
            </a:r>
            <a:endParaRPr lang="en-IN" sz="2400" dirty="0"/>
          </a:p>
        </p:txBody>
      </p:sp>
    </p:spTree>
    <p:extLst>
      <p:ext uri="{BB962C8B-B14F-4D97-AF65-F5344CB8AC3E}">
        <p14:creationId xmlns:p14="http://schemas.microsoft.com/office/powerpoint/2010/main" val="272512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Image result for kowloon walled city">
            <a:extLst>
              <a:ext uri="{FF2B5EF4-FFF2-40B4-BE49-F238E27FC236}">
                <a16:creationId xmlns:a16="http://schemas.microsoft.com/office/drawing/2014/main" id="{1AE7A543-5E6E-410D-B814-A10E92761B9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46305B4-D6E9-4B20-BEA4-61D071511FC9}"/>
              </a:ext>
            </a:extLst>
          </p:cNvPr>
          <p:cNvSpPr>
            <a:spLocks noGrp="1"/>
          </p:cNvSpPr>
          <p:nvPr>
            <p:ph idx="1"/>
          </p:nvPr>
        </p:nvSpPr>
        <p:spPr>
          <a:xfrm>
            <a:off x="0" y="1"/>
            <a:ext cx="12191999" cy="710214"/>
          </a:xfrm>
        </p:spPr>
        <p:txBody>
          <a:bodyPr anchor="ctr">
            <a:normAutofit/>
          </a:bodyPr>
          <a:lstStyle/>
          <a:p>
            <a:pPr marL="0" indent="0" algn="ctr">
              <a:buNone/>
            </a:pPr>
            <a:r>
              <a:rPr lang="en-US" sz="2800" dirty="0">
                <a:solidFill>
                  <a:schemeClr val="bg1"/>
                </a:solidFill>
              </a:rPr>
              <a:t>Kowloon Walled City</a:t>
            </a:r>
            <a:endParaRPr lang="en-IN" sz="2800" dirty="0">
              <a:solidFill>
                <a:schemeClr val="bg1"/>
              </a:solidFill>
            </a:endParaRPr>
          </a:p>
        </p:txBody>
      </p:sp>
    </p:spTree>
    <p:extLst>
      <p:ext uri="{BB962C8B-B14F-4D97-AF65-F5344CB8AC3E}">
        <p14:creationId xmlns:p14="http://schemas.microsoft.com/office/powerpoint/2010/main" val="2384928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4F58B-07E8-404A-B5C7-56323DB0AFEE}"/>
              </a:ext>
            </a:extLst>
          </p:cNvPr>
          <p:cNvSpPr>
            <a:spLocks noGrp="1"/>
          </p:cNvSpPr>
          <p:nvPr>
            <p:ph type="title"/>
          </p:nvPr>
        </p:nvSpPr>
        <p:spPr/>
        <p:txBody>
          <a:bodyPr>
            <a:normAutofit/>
          </a:bodyPr>
          <a:lstStyle/>
          <a:p>
            <a:r>
              <a:rPr lang="en-US" sz="4300" b="1" dirty="0"/>
              <a:t>Why visit the Kowloon Walled City?</a:t>
            </a:r>
            <a:endParaRPr lang="en-IN" sz="4300" b="1" dirty="0"/>
          </a:p>
        </p:txBody>
      </p:sp>
      <p:sp>
        <p:nvSpPr>
          <p:cNvPr id="3" name="Content Placeholder 2">
            <a:extLst>
              <a:ext uri="{FF2B5EF4-FFF2-40B4-BE49-F238E27FC236}">
                <a16:creationId xmlns:a16="http://schemas.microsoft.com/office/drawing/2014/main" id="{5371F38F-12DA-4626-ACA4-BB100E61EA52}"/>
              </a:ext>
            </a:extLst>
          </p:cNvPr>
          <p:cNvSpPr>
            <a:spLocks noGrp="1"/>
          </p:cNvSpPr>
          <p:nvPr>
            <p:ph idx="1"/>
          </p:nvPr>
        </p:nvSpPr>
        <p:spPr/>
        <p:txBody>
          <a:bodyPr>
            <a:normAutofit fontScale="70000" lnSpcReduction="20000"/>
          </a:bodyPr>
          <a:lstStyle/>
          <a:p>
            <a:r>
              <a:rPr lang="en-US" sz="2400" dirty="0"/>
              <a:t>Kowloon Walled City Park sits on the very site of the former Kowloon Walled City, remembered today as a haven of crime and debauchery. </a:t>
            </a:r>
          </a:p>
          <a:p>
            <a:r>
              <a:rPr lang="en-US" sz="2400" dirty="0"/>
              <a:t>The site occupies a strategic point along the Kowloon peninsula and has been used by Chinese imperial officials since the 16th century. In 1841, when Hong Kong Island was ceded to Britain, Kowloon Walled City was already a garrison and was reinforced by the Chinese Government. The fort’s fate changed in 1898 when the New Territories were leased to Britain for 99 years. Although the walled city remained Chinese territory by treaty, the following year their troops and officials were forced to vacate. Behind them they left a power vacuum that was filled by criminals, and the garrison became a city within a city.</a:t>
            </a:r>
          </a:p>
          <a:p>
            <a:r>
              <a:rPr lang="en-US" sz="2400" dirty="0"/>
              <a:t>In 1987, with the agreement of China, the colonial government finally took control of the no-go area, resettled its inhabitants, and replaced the slum with a park. Today, the Chinese-style park preserves traces of the walled city, most notably its yamen, the imperial government administrative building. The Jiangnan garden–style of the park also offers visitors a chance to appreciate the beauty of nature in a place where the darker side of human nature once flourished.</a:t>
            </a:r>
          </a:p>
        </p:txBody>
      </p:sp>
    </p:spTree>
    <p:extLst>
      <p:ext uri="{BB962C8B-B14F-4D97-AF65-F5344CB8AC3E}">
        <p14:creationId xmlns:p14="http://schemas.microsoft.com/office/powerpoint/2010/main" val="132340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CF9A2BAF-0F59-46A1-ADAE-18D8745493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2"/>
          </a:solidFill>
          <a:ln w="6350" cap="flat" cmpd="sng" algn="ctr">
            <a:noFill/>
            <a:prstDash val="solid"/>
          </a:ln>
          <a:effectLst>
            <a:softEdge rad="0"/>
          </a:effectLst>
        </p:spPr>
      </p:sp>
      <p:pic>
        <p:nvPicPr>
          <p:cNvPr id="3077" name="Picture 2" descr="Image result for mong kok">
            <a:extLst>
              <a:ext uri="{FF2B5EF4-FFF2-40B4-BE49-F238E27FC236}">
                <a16:creationId xmlns:a16="http://schemas.microsoft.com/office/drawing/2014/main" id="{63E146DD-39A3-494D-B6EF-83DC36EF6DD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404" b="10326"/>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FF2A65E-5691-4A31-BCBD-16C60D01A565}"/>
              </a:ext>
            </a:extLst>
          </p:cNvPr>
          <p:cNvSpPr txBox="1"/>
          <p:nvPr/>
        </p:nvSpPr>
        <p:spPr>
          <a:xfrm>
            <a:off x="0" y="62144"/>
            <a:ext cx="12192000" cy="523220"/>
          </a:xfrm>
          <a:prstGeom prst="rect">
            <a:avLst/>
          </a:prstGeom>
          <a:noFill/>
        </p:spPr>
        <p:txBody>
          <a:bodyPr wrap="square" rtlCol="0">
            <a:spAutoFit/>
          </a:bodyPr>
          <a:lstStyle/>
          <a:p>
            <a:pPr algn="ctr"/>
            <a:r>
              <a:rPr lang="en-US" sz="2800" dirty="0" err="1">
                <a:solidFill>
                  <a:schemeClr val="bg1"/>
                </a:solidFill>
              </a:rPr>
              <a:t>Mong</a:t>
            </a:r>
            <a:r>
              <a:rPr lang="en-US" sz="2800" dirty="0">
                <a:solidFill>
                  <a:schemeClr val="bg1"/>
                </a:solidFill>
              </a:rPr>
              <a:t> </a:t>
            </a:r>
            <a:r>
              <a:rPr lang="en-US" sz="2800" dirty="0" err="1">
                <a:solidFill>
                  <a:schemeClr val="bg1"/>
                </a:solidFill>
              </a:rPr>
              <a:t>Kok</a:t>
            </a:r>
            <a:endParaRPr lang="en-IN" sz="2800" dirty="0">
              <a:solidFill>
                <a:schemeClr val="bg1"/>
              </a:solidFill>
            </a:endParaRPr>
          </a:p>
        </p:txBody>
      </p:sp>
    </p:spTree>
    <p:extLst>
      <p:ext uri="{BB962C8B-B14F-4D97-AF65-F5344CB8AC3E}">
        <p14:creationId xmlns:p14="http://schemas.microsoft.com/office/powerpoint/2010/main" val="24962785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otalTime>16</TotalTime>
  <Words>221</Words>
  <Application>Microsoft Office PowerPoint</Application>
  <PresentationFormat>Widescreen</PresentationFormat>
  <Paragraphs>27</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Century Gothic</vt:lpstr>
      <vt:lpstr>Garamond</vt:lpstr>
      <vt:lpstr>Savon</vt:lpstr>
      <vt:lpstr>PowerPoint Presentation</vt:lpstr>
      <vt:lpstr>Kowloon in 24 Hours</vt:lpstr>
      <vt:lpstr>Why visit Kowloon?</vt:lpstr>
      <vt:lpstr>PowerPoint Presentation</vt:lpstr>
      <vt:lpstr>PowerPoint Presentation</vt:lpstr>
      <vt:lpstr>Why visit the Wong Tai Sin Temple?</vt:lpstr>
      <vt:lpstr>PowerPoint Presentation</vt:lpstr>
      <vt:lpstr>Why visit the Kowloon Walled City?</vt:lpstr>
      <vt:lpstr>PowerPoint Presentation</vt:lpstr>
      <vt:lpstr>Why visit Mong Kok?</vt:lpstr>
      <vt:lpstr>Tsim Sha Tsui</vt:lpstr>
      <vt:lpstr>Why visit Tsim Sha Tsui?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Adhar Sharma</dc:creator>
  <cp:lastModifiedBy>Adhar Sharma</cp:lastModifiedBy>
  <cp:revision>3</cp:revision>
  <dcterms:created xsi:type="dcterms:W3CDTF">2018-12-05T07:09:44Z</dcterms:created>
  <dcterms:modified xsi:type="dcterms:W3CDTF">2018-12-05T07:26:01Z</dcterms:modified>
</cp:coreProperties>
</file>